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itchFamily="2" charset="0"/>
      <p:regular r:id="rId13"/>
    </p:embeddedFont>
    <p:embeddedFont>
      <p:font typeface="DM Sans" pitchFamily="2" charset="0"/>
      <p:regular r:id="rId14"/>
    </p:embeddedFont>
    <p:embeddedFont>
      <p:font typeface="DM Sans Bold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Inter Medium" panose="020B0604020202020204" charset="0"/>
      <p:regular r:id="rId18"/>
    </p:embeddedFont>
    <p:embeddedFont>
      <p:font typeface="Nunito Semi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48" y="1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dy Tan" userId="8b1f7692-9e46-4f28-b967-1a0cfd350314" providerId="ADAL" clId="{C2BEBDA5-2477-4B91-B2B8-FD863ABCC2A2}"/>
    <pc:docChg chg="modSld">
      <pc:chgData name="Kennedy Tan" userId="8b1f7692-9e46-4f28-b967-1a0cfd350314" providerId="ADAL" clId="{C2BEBDA5-2477-4B91-B2B8-FD863ABCC2A2}" dt="2025-06-30T09:58:46.883" v="5" actId="121"/>
      <pc:docMkLst>
        <pc:docMk/>
      </pc:docMkLst>
      <pc:sldChg chg="modSp mod">
        <pc:chgData name="Kennedy Tan" userId="8b1f7692-9e46-4f28-b967-1a0cfd350314" providerId="ADAL" clId="{C2BEBDA5-2477-4B91-B2B8-FD863ABCC2A2}" dt="2025-06-30T09:58:28.384" v="0" actId="14100"/>
        <pc:sldMkLst>
          <pc:docMk/>
          <pc:sldMk cId="0" sldId="259"/>
        </pc:sldMkLst>
        <pc:spChg chg="mod">
          <ac:chgData name="Kennedy Tan" userId="8b1f7692-9e46-4f28-b967-1a0cfd350314" providerId="ADAL" clId="{C2BEBDA5-2477-4B91-B2B8-FD863ABCC2A2}" dt="2025-06-30T09:58:28.384" v="0" actId="14100"/>
          <ac:spMkLst>
            <pc:docMk/>
            <pc:sldMk cId="0" sldId="259"/>
            <ac:spMk id="20" creationId="{00000000-0000-0000-0000-000000000000}"/>
          </ac:spMkLst>
        </pc:spChg>
      </pc:sldChg>
      <pc:sldChg chg="modSp mod">
        <pc:chgData name="Kennedy Tan" userId="8b1f7692-9e46-4f28-b967-1a0cfd350314" providerId="ADAL" clId="{C2BEBDA5-2477-4B91-B2B8-FD863ABCC2A2}" dt="2025-06-30T09:58:31.614" v="1" actId="14100"/>
        <pc:sldMkLst>
          <pc:docMk/>
          <pc:sldMk cId="0" sldId="260"/>
        </pc:sldMkLst>
        <pc:spChg chg="mod">
          <ac:chgData name="Kennedy Tan" userId="8b1f7692-9e46-4f28-b967-1a0cfd350314" providerId="ADAL" clId="{C2BEBDA5-2477-4B91-B2B8-FD863ABCC2A2}" dt="2025-06-30T09:58:31.614" v="1" actId="14100"/>
          <ac:spMkLst>
            <pc:docMk/>
            <pc:sldMk cId="0" sldId="260"/>
            <ac:spMk id="6" creationId="{00000000-0000-0000-0000-000000000000}"/>
          </ac:spMkLst>
        </pc:spChg>
      </pc:sldChg>
      <pc:sldChg chg="modSp mod">
        <pc:chgData name="Kennedy Tan" userId="8b1f7692-9e46-4f28-b967-1a0cfd350314" providerId="ADAL" clId="{C2BEBDA5-2477-4B91-B2B8-FD863ABCC2A2}" dt="2025-06-30T09:58:37.923" v="2" actId="14100"/>
        <pc:sldMkLst>
          <pc:docMk/>
          <pc:sldMk cId="0" sldId="262"/>
        </pc:sldMkLst>
        <pc:spChg chg="mod">
          <ac:chgData name="Kennedy Tan" userId="8b1f7692-9e46-4f28-b967-1a0cfd350314" providerId="ADAL" clId="{C2BEBDA5-2477-4B91-B2B8-FD863ABCC2A2}" dt="2025-06-30T09:58:37.923" v="2" actId="14100"/>
          <ac:spMkLst>
            <pc:docMk/>
            <pc:sldMk cId="0" sldId="262"/>
            <ac:spMk id="8" creationId="{00000000-0000-0000-0000-000000000000}"/>
          </ac:spMkLst>
        </pc:spChg>
      </pc:sldChg>
      <pc:sldChg chg="modSp mod">
        <pc:chgData name="Kennedy Tan" userId="8b1f7692-9e46-4f28-b967-1a0cfd350314" providerId="ADAL" clId="{C2BEBDA5-2477-4B91-B2B8-FD863ABCC2A2}" dt="2025-06-30T09:58:41.563" v="3" actId="14100"/>
        <pc:sldMkLst>
          <pc:docMk/>
          <pc:sldMk cId="0" sldId="263"/>
        </pc:sldMkLst>
        <pc:spChg chg="mod">
          <ac:chgData name="Kennedy Tan" userId="8b1f7692-9e46-4f28-b967-1a0cfd350314" providerId="ADAL" clId="{C2BEBDA5-2477-4B91-B2B8-FD863ABCC2A2}" dt="2025-06-30T09:58:41.563" v="3" actId="14100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Kennedy Tan" userId="8b1f7692-9e46-4f28-b967-1a0cfd350314" providerId="ADAL" clId="{C2BEBDA5-2477-4B91-B2B8-FD863ABCC2A2}" dt="2025-06-30T09:58:46.883" v="5" actId="121"/>
        <pc:sldMkLst>
          <pc:docMk/>
          <pc:sldMk cId="0" sldId="264"/>
        </pc:sldMkLst>
        <pc:spChg chg="mod">
          <ac:chgData name="Kennedy Tan" userId="8b1f7692-9e46-4f28-b967-1a0cfd350314" providerId="ADAL" clId="{C2BEBDA5-2477-4B91-B2B8-FD863ABCC2A2}" dt="2025-06-30T09:58:46.883" v="5" actId="121"/>
          <ac:spMkLst>
            <pc:docMk/>
            <pc:sldMk cId="0" sldId="264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49211" y="98816"/>
            <a:ext cx="6038789" cy="10188184"/>
            <a:chOff x="0" y="0"/>
            <a:chExt cx="935566" cy="15784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5566" cy="1578416"/>
            </a:xfrm>
            <a:custGeom>
              <a:avLst/>
              <a:gdLst/>
              <a:ahLst/>
              <a:cxnLst/>
              <a:rect l="l" t="t" r="r" b="b"/>
              <a:pathLst>
                <a:path w="935566" h="1578416">
                  <a:moveTo>
                    <a:pt x="0" y="0"/>
                  </a:moveTo>
                  <a:lnTo>
                    <a:pt x="935566" y="0"/>
                  </a:lnTo>
                  <a:lnTo>
                    <a:pt x="935566" y="1578416"/>
                  </a:lnTo>
                  <a:lnTo>
                    <a:pt x="0" y="1578416"/>
                  </a:lnTo>
                  <a:close/>
                </a:path>
              </a:pathLst>
            </a:custGeom>
            <a:blipFill>
              <a:blip r:embed="rId2"/>
              <a:stretch>
                <a:fillRect l="-99966" r="-99966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126663"/>
            <a:chOff x="0" y="0"/>
            <a:chExt cx="4816593" cy="2967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96734"/>
            </a:xfrm>
            <a:custGeom>
              <a:avLst/>
              <a:gdLst/>
              <a:ahLst/>
              <a:cxnLst/>
              <a:rect l="l" t="t" r="r" b="b"/>
              <a:pathLst>
                <a:path w="4816592" h="296734">
                  <a:moveTo>
                    <a:pt x="0" y="0"/>
                  </a:moveTo>
                  <a:lnTo>
                    <a:pt x="4816592" y="0"/>
                  </a:lnTo>
                  <a:lnTo>
                    <a:pt x="4816592" y="296734"/>
                  </a:lnTo>
                  <a:lnTo>
                    <a:pt x="0" y="296734"/>
                  </a:lnTo>
                  <a:close/>
                </a:path>
              </a:pathLst>
            </a:custGeom>
            <a:solidFill>
              <a:srgbClr val="0A85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325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86068" y="7332014"/>
            <a:ext cx="1926286" cy="1926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85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686563" y="8029178"/>
            <a:ext cx="1125295" cy="531957"/>
          </a:xfrm>
          <a:custGeom>
            <a:avLst/>
            <a:gdLst/>
            <a:ahLst/>
            <a:cxnLst/>
            <a:rect l="l" t="t" r="r" b="b"/>
            <a:pathLst>
              <a:path w="1125295" h="531957">
                <a:moveTo>
                  <a:pt x="0" y="0"/>
                </a:moveTo>
                <a:lnTo>
                  <a:pt x="1125295" y="0"/>
                </a:lnTo>
                <a:lnTo>
                  <a:pt x="1125295" y="531958"/>
                </a:lnTo>
                <a:lnTo>
                  <a:pt x="0" y="53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-369769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3073949" y="7761564"/>
            <a:ext cx="6848228" cy="44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5"/>
              </a:lnSpc>
            </a:pPr>
            <a:r>
              <a:rPr lang="en-US" sz="24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Created by </a:t>
            </a:r>
            <a:r>
              <a:rPr lang="en-US" sz="2400" b="1">
                <a:solidFill>
                  <a:srgbClr val="0A85A0"/>
                </a:solidFill>
                <a:latin typeface="DM Sans Bold"/>
                <a:ea typeface="DM Sans Bold"/>
                <a:cs typeface="DM Sans Bold"/>
                <a:sym typeface="DM Sans Bold"/>
              </a:rPr>
              <a:t>Kennedy Tan</a:t>
            </a:r>
            <a:r>
              <a:rPr lang="en-US" sz="24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; Index No. </a:t>
            </a:r>
            <a:r>
              <a:rPr lang="en-US" sz="2400" b="1">
                <a:solidFill>
                  <a:srgbClr val="0A85A0"/>
                </a:solidFill>
                <a:latin typeface="DM Sans Bold"/>
                <a:ea typeface="DM Sans Bold"/>
                <a:cs typeface="DM Sans Bold"/>
                <a:sym typeface="DM Sans Bold"/>
              </a:rPr>
              <a:t>15900322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0463" y="3367538"/>
            <a:ext cx="9115200" cy="308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34"/>
              </a:lnSpc>
            </a:pPr>
            <a:r>
              <a:rPr lang="en-US" sz="8881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THE FUTURE OF CRYPTOGRAPHY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82158" y="9572398"/>
            <a:ext cx="3073996" cy="33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1989" b="1">
                <a:solidFill>
                  <a:srgbClr val="000000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PSB7031CE Cryptography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01496" y="1085850"/>
            <a:ext cx="2769708" cy="8115300"/>
            <a:chOff x="0" y="0"/>
            <a:chExt cx="270933" cy="793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793840"/>
            </a:xfrm>
            <a:custGeom>
              <a:avLst/>
              <a:gdLst/>
              <a:ahLst/>
              <a:cxnLst/>
              <a:rect l="l" t="t" r="r" b="b"/>
              <a:pathLst>
                <a:path w="270933" h="793840">
                  <a:moveTo>
                    <a:pt x="0" y="0"/>
                  </a:moveTo>
                  <a:lnTo>
                    <a:pt x="270933" y="0"/>
                  </a:lnTo>
                  <a:lnTo>
                    <a:pt x="270933" y="793840"/>
                  </a:lnTo>
                  <a:lnTo>
                    <a:pt x="0" y="793840"/>
                  </a:lnTo>
                  <a:close/>
                </a:path>
              </a:pathLst>
            </a:custGeom>
            <a:solidFill>
              <a:srgbClr val="0A85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831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0957" y="4308475"/>
            <a:ext cx="8113043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From Bits to Qubits,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From Classical to Quantum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96838" y="4460875"/>
            <a:ext cx="7962462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60644"/>
                </a:solidFill>
                <a:latin typeface="Inter"/>
                <a:ea typeface="Inter"/>
                <a:cs typeface="Inter"/>
                <a:sym typeface="Inter"/>
              </a:rPr>
              <a:t>Thank you for your attention. </a:t>
            </a:r>
          </a:p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60644"/>
                </a:solidFill>
                <a:latin typeface="Inter"/>
                <a:ea typeface="Inter"/>
                <a:cs typeface="Inter"/>
                <a:sym typeface="Inter"/>
              </a:rPr>
              <a:t>Hopefully this presentation has provided valuable insights into cryptography future.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9529" y="962025"/>
            <a:ext cx="720894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60644"/>
                </a:solidFill>
                <a:latin typeface="Inter Medium"/>
                <a:ea typeface="Inter Medium"/>
                <a:cs typeface="Inter Medium"/>
                <a:sym typeface="Inter Medium"/>
              </a:rPr>
              <a:t>PSB7031CE Cryptography</a:t>
            </a:r>
          </a:p>
        </p:txBody>
      </p:sp>
      <p:sp>
        <p:nvSpPr>
          <p:cNvPr id="8" name="Freeform 8"/>
          <p:cNvSpPr/>
          <p:nvPr/>
        </p:nvSpPr>
        <p:spPr>
          <a:xfrm>
            <a:off x="17562299" y="5143500"/>
            <a:ext cx="1451402" cy="4114800"/>
          </a:xfrm>
          <a:custGeom>
            <a:avLst/>
            <a:gdLst/>
            <a:ahLst/>
            <a:cxnLst/>
            <a:rect l="l" t="t" r="r" b="b"/>
            <a:pathLst>
              <a:path w="1451402" h="4114800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flipV="1">
            <a:off x="-725645" y="1028700"/>
            <a:ext cx="1451402" cy="4114800"/>
          </a:xfrm>
          <a:custGeom>
            <a:avLst/>
            <a:gdLst/>
            <a:ahLst/>
            <a:cxnLst/>
            <a:rect l="l" t="t" r="r" b="b"/>
            <a:pathLst>
              <a:path w="1451402" h="4114800">
                <a:moveTo>
                  <a:pt x="0" y="4114800"/>
                </a:moveTo>
                <a:lnTo>
                  <a:pt x="1451402" y="4114800"/>
                </a:lnTo>
                <a:lnTo>
                  <a:pt x="145140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 rot="-5400000">
            <a:off x="16291332" y="1786445"/>
            <a:ext cx="1725713" cy="210223"/>
          </a:xfrm>
          <a:custGeom>
            <a:avLst/>
            <a:gdLst/>
            <a:ahLst/>
            <a:cxnLst/>
            <a:rect l="l" t="t" r="r" b="b"/>
            <a:pathLst>
              <a:path w="1725713" h="210223">
                <a:moveTo>
                  <a:pt x="0" y="0"/>
                </a:moveTo>
                <a:lnTo>
                  <a:pt x="1725713" y="0"/>
                </a:lnTo>
                <a:lnTo>
                  <a:pt x="1725713" y="210223"/>
                </a:lnTo>
                <a:lnTo>
                  <a:pt x="0" y="21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 rot="-5400000">
            <a:off x="270955" y="8290332"/>
            <a:ext cx="1725713" cy="210223"/>
          </a:xfrm>
          <a:custGeom>
            <a:avLst/>
            <a:gdLst/>
            <a:ahLst/>
            <a:cxnLst/>
            <a:rect l="l" t="t" r="r" b="b"/>
            <a:pathLst>
              <a:path w="1725713" h="210223">
                <a:moveTo>
                  <a:pt x="0" y="0"/>
                </a:moveTo>
                <a:lnTo>
                  <a:pt x="1725713" y="0"/>
                </a:lnTo>
                <a:lnTo>
                  <a:pt x="1725713" y="210223"/>
                </a:lnTo>
                <a:lnTo>
                  <a:pt x="0" y="21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355278" y="8452521"/>
            <a:ext cx="7572930" cy="4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60644"/>
                </a:solidFill>
                <a:latin typeface="Inter"/>
                <a:ea typeface="Inter"/>
                <a:cs typeface="Inter"/>
                <a:sym typeface="Inter"/>
              </a:rPr>
              <a:t>Created by </a:t>
            </a:r>
            <a:r>
              <a:rPr lang="en-US" sz="2400" b="1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Kennedy Tan</a:t>
            </a:r>
            <a:r>
              <a:rPr lang="en-US" sz="2400">
                <a:solidFill>
                  <a:srgbClr val="060644"/>
                </a:solidFill>
                <a:latin typeface="Inter"/>
                <a:ea typeface="Inter"/>
                <a:cs typeface="Inter"/>
                <a:sym typeface="Inter"/>
              </a:rPr>
              <a:t>; Index No. </a:t>
            </a:r>
            <a:r>
              <a:rPr lang="en-US" sz="2400" b="1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15900322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3747" y="1726091"/>
            <a:ext cx="15400505" cy="8085265"/>
          </a:xfrm>
          <a:custGeom>
            <a:avLst/>
            <a:gdLst/>
            <a:ahLst/>
            <a:cxnLst/>
            <a:rect l="l" t="t" r="r" b="b"/>
            <a:pathLst>
              <a:path w="15400505" h="8085265">
                <a:moveTo>
                  <a:pt x="0" y="0"/>
                </a:moveTo>
                <a:lnTo>
                  <a:pt x="15400506" y="0"/>
                </a:lnTo>
                <a:lnTo>
                  <a:pt x="15400506" y="8085266"/>
                </a:lnTo>
                <a:lnTo>
                  <a:pt x="0" y="808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6037572" y="530171"/>
            <a:ext cx="6212857" cy="104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77279" y="9657476"/>
            <a:ext cx="470165" cy="26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1528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769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337743" y="2282217"/>
            <a:ext cx="13612514" cy="7492906"/>
          </a:xfrm>
          <a:custGeom>
            <a:avLst/>
            <a:gdLst/>
            <a:ahLst/>
            <a:cxnLst/>
            <a:rect l="l" t="t" r="r" b="b"/>
            <a:pathLst>
              <a:path w="13612514" h="7492906">
                <a:moveTo>
                  <a:pt x="0" y="0"/>
                </a:moveTo>
                <a:lnTo>
                  <a:pt x="13612514" y="0"/>
                </a:lnTo>
                <a:lnTo>
                  <a:pt x="13612514" y="7492906"/>
                </a:lnTo>
                <a:lnTo>
                  <a:pt x="0" y="7492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927027" y="1627995"/>
            <a:ext cx="1443394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The </a:t>
            </a:r>
            <a:r>
              <a:rPr lang="en-US" sz="2400" b="1" u="sng">
                <a:solidFill>
                  <a:srgbClr val="000000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security of internet</a:t>
            </a:r>
            <a:r>
              <a:rPr lang="en-US" sz="2400" b="1">
                <a:solidFill>
                  <a:srgbClr val="000000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 will be affected by quantum computing; hence, requiring </a:t>
            </a:r>
            <a:r>
              <a:rPr lang="en-US" sz="2400" b="1" u="sng">
                <a:solidFill>
                  <a:srgbClr val="000000"/>
                </a:solidFill>
                <a:latin typeface="Nunito Semi-Bold"/>
                <a:ea typeface="Nunito Semi-Bold"/>
                <a:cs typeface="Nunito Semi-Bold"/>
                <a:sym typeface="Nunito Semi-Bold"/>
              </a:rPr>
              <a:t>quantum cryptography.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60710" y="9780958"/>
            <a:ext cx="328954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KBV Research (2023)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2339" y="544513"/>
            <a:ext cx="884332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769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400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0997953" y="9474328"/>
            <a:ext cx="328954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Grasso (2024)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74968" y="0"/>
            <a:ext cx="8413032" cy="2010411"/>
            <a:chOff x="0" y="0"/>
            <a:chExt cx="2215778" cy="529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5778" cy="529491"/>
            </a:xfrm>
            <a:custGeom>
              <a:avLst/>
              <a:gdLst/>
              <a:ahLst/>
              <a:cxnLst/>
              <a:rect l="l" t="t" r="r" b="b"/>
              <a:pathLst>
                <a:path w="2215778" h="529491">
                  <a:moveTo>
                    <a:pt x="0" y="0"/>
                  </a:moveTo>
                  <a:lnTo>
                    <a:pt x="2215778" y="0"/>
                  </a:lnTo>
                  <a:lnTo>
                    <a:pt x="2215778" y="529491"/>
                  </a:lnTo>
                  <a:lnTo>
                    <a:pt x="0" y="529491"/>
                  </a:lnTo>
                  <a:close/>
                </a:path>
              </a:pathLst>
            </a:custGeom>
            <a:solidFill>
              <a:srgbClr val="0A85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15778" cy="558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8479" y="2324603"/>
            <a:ext cx="1009968" cy="10099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A85A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8954" y="5551668"/>
            <a:ext cx="1009968" cy="100996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A85A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369769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9457507" y="2806898"/>
            <a:ext cx="8830493" cy="6622870"/>
          </a:xfrm>
          <a:custGeom>
            <a:avLst/>
            <a:gdLst/>
            <a:ahLst/>
            <a:cxnLst/>
            <a:rect l="l" t="t" r="r" b="b"/>
            <a:pathLst>
              <a:path w="8830493" h="6622870">
                <a:moveTo>
                  <a:pt x="0" y="0"/>
                </a:moveTo>
                <a:lnTo>
                  <a:pt x="8830493" y="0"/>
                </a:lnTo>
                <a:lnTo>
                  <a:pt x="8830493" y="6622870"/>
                </a:lnTo>
                <a:lnTo>
                  <a:pt x="0" y="6622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614185" y="521018"/>
            <a:ext cx="884332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OF CRYPTOGRAPHY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1511" y="2721643"/>
            <a:ext cx="7527246" cy="272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608"/>
              </a:lnSpc>
              <a:buFont typeface="Arial"/>
              <a:buChar char="•"/>
            </a:pPr>
            <a:r>
              <a:rPr lang="en-US" sz="23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AI will craft entirely new cryptographic protocols.</a:t>
            </a:r>
          </a:p>
          <a:p>
            <a:pPr marL="496571" lvl="1" indent="-248285" algn="l">
              <a:lnSpc>
                <a:spcPts val="3608"/>
              </a:lnSpc>
              <a:buFont typeface="Arial"/>
              <a:buChar char="•"/>
            </a:pPr>
            <a:r>
              <a:rPr lang="en-US" sz="23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Discover new mathematical hardness assumptions.</a:t>
            </a:r>
          </a:p>
          <a:p>
            <a:pPr marL="496571" lvl="1" indent="-248285" algn="l">
              <a:lnSpc>
                <a:spcPts val="3608"/>
              </a:lnSpc>
              <a:buFont typeface="Arial"/>
              <a:buChar char="•"/>
            </a:pPr>
            <a:r>
              <a:rPr lang="en-US" sz="23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The trust and auditability will depend on explainable AI (XAI).</a:t>
            </a:r>
          </a:p>
          <a:p>
            <a:pPr marL="496571" lvl="1" indent="-248285" algn="l">
              <a:lnSpc>
                <a:spcPts val="3608"/>
              </a:lnSpc>
              <a:buFont typeface="Arial"/>
              <a:buChar char="•"/>
            </a:pPr>
            <a:r>
              <a:rPr lang="en-US" sz="2300" b="1">
                <a:solidFill>
                  <a:srgbClr val="0A85A0"/>
                </a:solidFill>
                <a:latin typeface="DM Sans Bold"/>
                <a:ea typeface="DM Sans Bold"/>
                <a:cs typeface="DM Sans Bold"/>
                <a:sym typeface="DM Sans Bold"/>
              </a:rPr>
              <a:t>Risk</a:t>
            </a:r>
            <a:r>
              <a:rPr lang="en-US" sz="23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: AI can accelerate </a:t>
            </a:r>
            <a:r>
              <a:rPr lang="en-US" sz="2300" b="1">
                <a:solidFill>
                  <a:srgbClr val="0A85A0"/>
                </a:solidFill>
                <a:latin typeface="DM Sans Bold"/>
                <a:ea typeface="DM Sans Bold"/>
                <a:cs typeface="DM Sans Bold"/>
                <a:sym typeface="DM Sans Bold"/>
              </a:rPr>
              <a:t>brute-force attacks.</a:t>
            </a:r>
          </a:p>
          <a:p>
            <a:pPr algn="l">
              <a:lnSpc>
                <a:spcPts val="3608"/>
              </a:lnSpc>
            </a:pPr>
            <a:endParaRPr lang="en-US" sz="2300" b="1">
              <a:solidFill>
                <a:srgbClr val="0A85A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21511" y="5948708"/>
            <a:ext cx="7336542" cy="317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608"/>
              </a:lnSpc>
              <a:buFont typeface="Arial"/>
              <a:buChar char="•"/>
            </a:pPr>
            <a:r>
              <a:rPr lang="en-US" sz="23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Beyond QKD, this exploits </a:t>
            </a:r>
            <a:r>
              <a:rPr lang="en-US" sz="2300" b="1">
                <a:solidFill>
                  <a:srgbClr val="0A85A0"/>
                </a:solidFill>
                <a:latin typeface="DM Sans Bold"/>
                <a:ea typeface="DM Sans Bold"/>
                <a:cs typeface="DM Sans Bold"/>
                <a:sym typeface="DM Sans Bold"/>
              </a:rPr>
              <a:t>inherent randomness</a:t>
            </a:r>
            <a:r>
              <a:rPr lang="en-US" sz="23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 and fundamental physical properties of communication channels. </a:t>
            </a:r>
          </a:p>
          <a:p>
            <a:pPr marL="496571" lvl="1" indent="-248285" algn="l">
              <a:lnSpc>
                <a:spcPts val="3608"/>
              </a:lnSpc>
              <a:buFont typeface="Arial"/>
              <a:buChar char="•"/>
            </a:pPr>
            <a:r>
              <a:rPr lang="en-US" sz="23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E.g., </a:t>
            </a:r>
            <a:r>
              <a:rPr lang="en-US" sz="2300" b="1">
                <a:solidFill>
                  <a:srgbClr val="0A85A0"/>
                </a:solidFill>
                <a:latin typeface="DM Sans Bold"/>
                <a:ea typeface="DM Sans Bold"/>
                <a:cs typeface="DM Sans Bold"/>
                <a:sym typeface="DM Sans Bold"/>
              </a:rPr>
              <a:t>wireless channel randomness</a:t>
            </a:r>
            <a:r>
              <a:rPr lang="en-US" sz="23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 and directional modulation to achieve unconditional security.</a:t>
            </a:r>
          </a:p>
          <a:p>
            <a:pPr marL="496571" lvl="1" indent="-248285" algn="l">
              <a:lnSpc>
                <a:spcPts val="3608"/>
              </a:lnSpc>
              <a:buFont typeface="Arial"/>
              <a:buChar char="•"/>
            </a:pPr>
            <a:r>
              <a:rPr lang="en-US" sz="2300" b="1">
                <a:solidFill>
                  <a:srgbClr val="0A85A0"/>
                </a:solidFill>
                <a:latin typeface="DM Sans Bold"/>
                <a:ea typeface="DM Sans Bold"/>
                <a:cs typeface="DM Sans Bold"/>
                <a:sym typeface="DM Sans Bold"/>
              </a:rPr>
              <a:t>(-)</a:t>
            </a:r>
            <a:r>
              <a:rPr lang="en-US" sz="2300">
                <a:solidFill>
                  <a:srgbClr val="0A85A0"/>
                </a:solidFill>
                <a:latin typeface="DM Sans"/>
                <a:ea typeface="DM Sans"/>
                <a:cs typeface="DM Sans"/>
                <a:sym typeface="DM Sans"/>
              </a:rPr>
              <a:t> Strict Channel Requirements.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0008" y="2210303"/>
            <a:ext cx="10633318" cy="56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7"/>
              </a:lnSpc>
            </a:pPr>
            <a:r>
              <a:rPr lang="en-US" sz="3000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AI-Powered Cryptography Design and Security Hardness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0008" y="5437368"/>
            <a:ext cx="7617499" cy="56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7"/>
              </a:lnSpc>
            </a:pPr>
            <a:r>
              <a:rPr lang="en-US" sz="3000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Practical Information-Theoretic Security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8954" y="2428518"/>
            <a:ext cx="1009968" cy="725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9"/>
              </a:lnSpc>
            </a:pPr>
            <a:r>
              <a:rPr lang="en-US" sz="3932">
                <a:solidFill>
                  <a:srgbClr val="065267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9429" y="5655583"/>
            <a:ext cx="1009968" cy="725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9"/>
              </a:lnSpc>
            </a:pPr>
            <a:r>
              <a:rPr lang="en-US" sz="3932">
                <a:solidFill>
                  <a:srgbClr val="065267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44801" y="9439293"/>
            <a:ext cx="2647950" cy="329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</a:t>
            </a:r>
            <a:r>
              <a:rPr lang="en-US" sz="1899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Gielmuda</a:t>
            </a:r>
            <a:r>
              <a:rPr lang="en-US" sz="1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(2023)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769" y="8953440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144630" y="0"/>
            <a:ext cx="11021361" cy="10001885"/>
          </a:xfrm>
          <a:custGeom>
            <a:avLst/>
            <a:gdLst/>
            <a:ahLst/>
            <a:cxnLst/>
            <a:rect l="l" t="t" r="r" b="b"/>
            <a:pathLst>
              <a:path w="11021361" h="10001885">
                <a:moveTo>
                  <a:pt x="0" y="0"/>
                </a:moveTo>
                <a:lnTo>
                  <a:pt x="11021361" y="0"/>
                </a:lnTo>
                <a:lnTo>
                  <a:pt x="11021361" y="10001885"/>
                </a:lnTo>
                <a:lnTo>
                  <a:pt x="0" y="10001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2794939" y="751573"/>
            <a:ext cx="5907235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QUANTUM TIMELINE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92189" y="3125629"/>
            <a:ext cx="4512735" cy="542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Quantum started back in the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19th Century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922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2025 starts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migration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PQC, QKD, and 6G.</a:t>
            </a:r>
          </a:p>
          <a:p>
            <a:pPr algn="l">
              <a:lnSpc>
                <a:spcPts val="3922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Drug Discovery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The simulation of molecular interactions to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 new medications more rapidly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precisely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96600" y="9963785"/>
            <a:ext cx="2269391" cy="329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Ericsson (n.d.)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41698" y="0"/>
            <a:ext cx="8346302" cy="1973844"/>
            <a:chOff x="0" y="0"/>
            <a:chExt cx="2198203" cy="51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8203" cy="519860"/>
            </a:xfrm>
            <a:custGeom>
              <a:avLst/>
              <a:gdLst/>
              <a:ahLst/>
              <a:cxnLst/>
              <a:rect l="l" t="t" r="r" b="b"/>
              <a:pathLst>
                <a:path w="2198203" h="519860">
                  <a:moveTo>
                    <a:pt x="0" y="0"/>
                  </a:moveTo>
                  <a:lnTo>
                    <a:pt x="2198203" y="0"/>
                  </a:lnTo>
                  <a:lnTo>
                    <a:pt x="2198203" y="519860"/>
                  </a:lnTo>
                  <a:lnTo>
                    <a:pt x="0" y="519860"/>
                  </a:lnTo>
                  <a:close/>
                </a:path>
              </a:pathLst>
            </a:custGeom>
            <a:solidFill>
              <a:srgbClr val="0A85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98203" cy="548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711453" y="2958859"/>
            <a:ext cx="9576547" cy="5781840"/>
          </a:xfrm>
          <a:custGeom>
            <a:avLst/>
            <a:gdLst/>
            <a:ahLst/>
            <a:cxnLst/>
            <a:rect l="l" t="t" r="r" b="b"/>
            <a:pathLst>
              <a:path w="9576547" h="5781840">
                <a:moveTo>
                  <a:pt x="0" y="0"/>
                </a:moveTo>
                <a:lnTo>
                  <a:pt x="9576547" y="0"/>
                </a:lnTo>
                <a:lnTo>
                  <a:pt x="9576547" y="5781840"/>
                </a:lnTo>
                <a:lnTo>
                  <a:pt x="0" y="578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1962941" y="188984"/>
            <a:ext cx="4303816" cy="2420897"/>
          </a:xfrm>
          <a:custGeom>
            <a:avLst/>
            <a:gdLst/>
            <a:ahLst/>
            <a:cxnLst/>
            <a:rect l="l" t="t" r="r" b="b"/>
            <a:pathLst>
              <a:path w="4303816" h="2420897">
                <a:moveTo>
                  <a:pt x="0" y="0"/>
                </a:moveTo>
                <a:lnTo>
                  <a:pt x="4303816" y="0"/>
                </a:lnTo>
                <a:lnTo>
                  <a:pt x="4303816" y="2420897"/>
                </a:lnTo>
                <a:lnTo>
                  <a:pt x="0" y="242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435863" y="472333"/>
            <a:ext cx="934783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AI-POWERED CRYPTOGRAPHY DESIGN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5863" y="2514631"/>
            <a:ext cx="8133470" cy="691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integration of AI and ML in cryptanalysis helps to detect subtle patterns, optimise algorithms, and discover vulnerabilities.</a:t>
            </a:r>
          </a:p>
          <a:p>
            <a:pPr algn="l">
              <a:lnSpc>
                <a:spcPts val="3922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DeepDistinguisher algorithms distinguish and classify structured codes more effectively in code-based cryptosystems (Malhou et al., 2025, p.2).</a:t>
            </a:r>
          </a:p>
          <a:p>
            <a:pPr algn="l">
              <a:lnSpc>
                <a:spcPts val="3922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could be leveraged for the automated discovery of new mathematical hardness.</a:t>
            </a:r>
          </a:p>
          <a:p>
            <a:pPr algn="l">
              <a:lnSpc>
                <a:spcPts val="3922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Explainable AI (XAI) for humans to understand why the AI made certain design choices and the identified potential weaknesses.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02092" y="8812979"/>
            <a:ext cx="579526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AI in Cryptography: Current vs Future Capabilities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94117" y="2571781"/>
            <a:ext cx="257264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Giles (2019)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46302" cy="1973844"/>
            <a:chOff x="0" y="0"/>
            <a:chExt cx="2198203" cy="51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8203" cy="519860"/>
            </a:xfrm>
            <a:custGeom>
              <a:avLst/>
              <a:gdLst/>
              <a:ahLst/>
              <a:cxnLst/>
              <a:rect l="l" t="t" r="r" b="b"/>
              <a:pathLst>
                <a:path w="2198203" h="519860">
                  <a:moveTo>
                    <a:pt x="0" y="0"/>
                  </a:moveTo>
                  <a:lnTo>
                    <a:pt x="2198203" y="0"/>
                  </a:lnTo>
                  <a:lnTo>
                    <a:pt x="2198203" y="519860"/>
                  </a:lnTo>
                  <a:lnTo>
                    <a:pt x="0" y="519860"/>
                  </a:lnTo>
                  <a:close/>
                </a:path>
              </a:pathLst>
            </a:custGeom>
            <a:solidFill>
              <a:srgbClr val="0A85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98203" cy="548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422" y="2330806"/>
            <a:ext cx="10391641" cy="5416643"/>
          </a:xfrm>
          <a:custGeom>
            <a:avLst/>
            <a:gdLst/>
            <a:ahLst/>
            <a:cxnLst/>
            <a:rect l="l" t="t" r="r" b="b"/>
            <a:pathLst>
              <a:path w="10391641" h="5416643">
                <a:moveTo>
                  <a:pt x="0" y="0"/>
                </a:moveTo>
                <a:lnTo>
                  <a:pt x="10391640" y="0"/>
                </a:lnTo>
                <a:lnTo>
                  <a:pt x="10391640" y="5416642"/>
                </a:lnTo>
                <a:lnTo>
                  <a:pt x="0" y="5416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8569333" y="101600"/>
            <a:ext cx="934783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PRACTICAL INFORMATION-THEORETIC 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88145" y="2235556"/>
            <a:ext cx="7424217" cy="691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2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QKD Limitations</a:t>
            </a:r>
          </a:p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partial solution for key exchange, addressing only key distribution.</a:t>
            </a:r>
          </a:p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Requires specialised hardware and dedicated physical links, like optical fibres with around 100 km maximum range.</a:t>
            </a:r>
          </a:p>
          <a:p>
            <a:pPr algn="l">
              <a:lnSpc>
                <a:spcPts val="3922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22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Information-Theoretic Security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Leverage the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inherent randomness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present in the physical wireless medium, such as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noise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channel fluctuations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due to fading.</a:t>
            </a:r>
          </a:p>
          <a:p>
            <a:pPr marL="539749" lvl="1" indent="-269875" algn="l">
              <a:lnSpc>
                <a:spcPts val="3922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Find the differences between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legitimate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eavesdropper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channels to securely transmit confidential messages.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1800" y="7789938"/>
            <a:ext cx="3717262" cy="329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Adapted from Liang et al. (2009)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46302" cy="1973844"/>
            <a:chOff x="0" y="0"/>
            <a:chExt cx="2198203" cy="51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8203" cy="519860"/>
            </a:xfrm>
            <a:custGeom>
              <a:avLst/>
              <a:gdLst/>
              <a:ahLst/>
              <a:cxnLst/>
              <a:rect l="l" t="t" r="r" b="b"/>
              <a:pathLst>
                <a:path w="2198203" h="519860">
                  <a:moveTo>
                    <a:pt x="0" y="0"/>
                  </a:moveTo>
                  <a:lnTo>
                    <a:pt x="2198203" y="0"/>
                  </a:lnTo>
                  <a:lnTo>
                    <a:pt x="2198203" y="519860"/>
                  </a:lnTo>
                  <a:lnTo>
                    <a:pt x="0" y="519860"/>
                  </a:lnTo>
                  <a:close/>
                </a:path>
              </a:pathLst>
            </a:custGeom>
            <a:solidFill>
              <a:srgbClr val="0A85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98203" cy="548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7245" y="2264750"/>
            <a:ext cx="7689058" cy="7031993"/>
          </a:xfrm>
          <a:custGeom>
            <a:avLst/>
            <a:gdLst/>
            <a:ahLst/>
            <a:cxnLst/>
            <a:rect l="l" t="t" r="r" b="b"/>
            <a:pathLst>
              <a:path w="7689058" h="7031993">
                <a:moveTo>
                  <a:pt x="0" y="0"/>
                </a:moveTo>
                <a:lnTo>
                  <a:pt x="7689057" y="0"/>
                </a:lnTo>
                <a:lnTo>
                  <a:pt x="7689057" y="7031993"/>
                </a:lnTo>
                <a:lnTo>
                  <a:pt x="0" y="7031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8569333" y="101600"/>
            <a:ext cx="934783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PRACTICAL INFORMATION-THEORETIC 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2236431"/>
            <a:ext cx="8115300" cy="706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706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future also perhaps will utilise </a:t>
            </a: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Directional Modulation</a:t>
            </a: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Near-Field Direct Antenna Modulation (NFDAM)</a:t>
            </a: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algn="l">
              <a:lnSpc>
                <a:spcPts val="4706"/>
              </a:lnSpc>
            </a:pPr>
            <a:endParaRPr lang="en-US" sz="29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697" lvl="1" indent="-323848" algn="l">
              <a:lnSpc>
                <a:spcPts val="4706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employs techniques like </a:t>
            </a: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parasitic or phased arrays</a:t>
            </a: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independently control transmitted modulation in </a:t>
            </a: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different </a:t>
            </a: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 </a:t>
            </a: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undesired </a:t>
            </a: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directions. </a:t>
            </a:r>
          </a:p>
          <a:p>
            <a:pPr algn="l">
              <a:lnSpc>
                <a:spcPts val="4706"/>
              </a:lnSpc>
            </a:pPr>
            <a:endParaRPr lang="en-US" sz="29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697" lvl="1" indent="-323848" algn="l">
              <a:lnSpc>
                <a:spcPts val="4706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results are </a:t>
            </a: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modulations </a:t>
            </a: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that are difficult to decode, which achieve secrecy by design at the </a:t>
            </a: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physical layer</a:t>
            </a: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itself.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38800" y="9315420"/>
            <a:ext cx="2707502" cy="329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Zhang et al. (2019)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45876" y="41778"/>
            <a:ext cx="8542124" cy="1973844"/>
            <a:chOff x="0" y="0"/>
            <a:chExt cx="2249777" cy="51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9778" cy="519860"/>
            </a:xfrm>
            <a:custGeom>
              <a:avLst/>
              <a:gdLst/>
              <a:ahLst/>
              <a:cxnLst/>
              <a:rect l="l" t="t" r="r" b="b"/>
              <a:pathLst>
                <a:path w="2249778" h="519860">
                  <a:moveTo>
                    <a:pt x="0" y="0"/>
                  </a:moveTo>
                  <a:lnTo>
                    <a:pt x="2249778" y="0"/>
                  </a:lnTo>
                  <a:lnTo>
                    <a:pt x="2249778" y="519860"/>
                  </a:lnTo>
                  <a:lnTo>
                    <a:pt x="0" y="519860"/>
                  </a:lnTo>
                  <a:close/>
                </a:path>
              </a:pathLst>
            </a:custGeom>
            <a:solidFill>
              <a:srgbClr val="0A85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49777" cy="548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439334"/>
            <a:ext cx="9941698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065267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654805" y="-737778"/>
            <a:ext cx="2310232" cy="2180019"/>
          </a:xfrm>
          <a:custGeom>
            <a:avLst/>
            <a:gdLst/>
            <a:ahLst/>
            <a:cxnLst/>
            <a:rect l="l" t="t" r="r" b="b"/>
            <a:pathLst>
              <a:path w="2310232" h="2180019">
                <a:moveTo>
                  <a:pt x="0" y="0"/>
                </a:moveTo>
                <a:lnTo>
                  <a:pt x="2310232" y="0"/>
                </a:lnTo>
                <a:lnTo>
                  <a:pt x="2310232" y="2180018"/>
                </a:lnTo>
                <a:lnTo>
                  <a:pt x="0" y="218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9745876" y="2021787"/>
            <a:ext cx="8542124" cy="7880642"/>
          </a:xfrm>
          <a:custGeom>
            <a:avLst/>
            <a:gdLst/>
            <a:ahLst/>
            <a:cxnLst/>
            <a:rect l="l" t="t" r="r" b="b"/>
            <a:pathLst>
              <a:path w="8542124" h="7880642">
                <a:moveTo>
                  <a:pt x="0" y="0"/>
                </a:moveTo>
                <a:lnTo>
                  <a:pt x="8542124" y="0"/>
                </a:lnTo>
                <a:lnTo>
                  <a:pt x="8542124" y="7880641"/>
                </a:lnTo>
                <a:lnTo>
                  <a:pt x="0" y="7880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585" r="-2942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842635" y="1765501"/>
            <a:ext cx="8592000" cy="825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39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The transition towards Post-Quantum Cryptography (PQC) is </a:t>
            </a: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necessary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maintain the security of digital communications and the Internet (Khan, 2025, p.5).</a:t>
            </a:r>
          </a:p>
          <a:p>
            <a:pPr marL="604518" lvl="1" indent="-302259" algn="l">
              <a:lnSpc>
                <a:spcPts val="439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Nevertheless, PQC algorithms require larger key sizes; </a:t>
            </a: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unsuitable for IoT and resource-constrained devices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604518" lvl="1" indent="-302259" algn="l">
              <a:lnSpc>
                <a:spcPts val="4393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and machine learning are used for cryptanalysis to </a:t>
            </a: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detect subtle patterns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vulnerabilities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604518" lvl="1" indent="-302259" algn="l">
              <a:lnSpc>
                <a:spcPts val="439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Information-Theoretic Security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represents a profound shift to physics-hardness that is unbreakable even with infinite computational power due to fundamental physical laws.</a:t>
            </a:r>
          </a:p>
          <a:p>
            <a:pPr algn="l">
              <a:lnSpc>
                <a:spcPts val="4393"/>
              </a:lnSpc>
            </a:pPr>
            <a:endParaRPr lang="en-US" sz="27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230601" y="9902428"/>
            <a:ext cx="2057400" cy="329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Xu (2022)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Office PowerPoint</Application>
  <PresentationFormat>Custom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DM Sans Bold</vt:lpstr>
      <vt:lpstr>Calibri</vt:lpstr>
      <vt:lpstr>Anton</vt:lpstr>
      <vt:lpstr>Nunito Semi-Bold</vt:lpstr>
      <vt:lpstr>Inter Medium</vt:lpstr>
      <vt:lpstr>DM Sans</vt:lpstr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CY_PSB7031CE_Kennedy_Presentation</dc:title>
  <cp:lastModifiedBy>Kennedy Tan</cp:lastModifiedBy>
  <cp:revision>1</cp:revision>
  <dcterms:created xsi:type="dcterms:W3CDTF">2006-08-16T00:00:00Z</dcterms:created>
  <dcterms:modified xsi:type="dcterms:W3CDTF">2025-06-30T09:58:47Z</dcterms:modified>
  <dc:identifier>DAGrzJ93Vqw</dc:identifier>
</cp:coreProperties>
</file>